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668" autoAdjust="0"/>
  </p:normalViewPr>
  <p:slideViewPr>
    <p:cSldViewPr snapToGrid="0">
      <p:cViewPr>
        <p:scale>
          <a:sx n="162" d="100"/>
          <a:sy n="162" d="100"/>
        </p:scale>
        <p:origin x="7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="" xmlns:a16="http://schemas.microsoft.com/office/drawing/2014/main" id="{0FD0A943-8854-41FE-9350-782EED0BA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480E7D37-411C-4767-8156-64A8C5630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92CA-EB90-4B32-9D53-36FFCCDC7DC8}" type="datetime1">
              <a:rPr lang="it-IT" smtClean="0"/>
              <a:t>19/07/22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745B7AC7-D7BE-4807-BB00-3B730B5F9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271A5ADD-BD74-4947-B733-39F1B4AE25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EF5D0-4AC6-4174-82C4-1BE06310F02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69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7DBA2-7178-43F9-8642-2E381C72FC7F}" type="datetime1">
              <a:rPr lang="it-IT" smtClean="0"/>
              <a:pPr/>
              <a:t>19/07/22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A5E98-1C47-4AFA-A4FD-7BFFEDBF1B91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882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A5E98-1C47-4AFA-A4FD-7BFFEDBF1B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C943606-45E6-4C45-8038-A2DA902541A4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2658D-C98B-433B-A5A7-5FB50FA1C029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95B14-CA81-4D61-B7D7-1D1F55849EDB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sella di tes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sella di tes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DD6F6-A6D7-46D1-867E-5E819F27D1C4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0E535A-43C4-4BDB-9F25-C320D6677BFC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asella di tes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sella di tes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5A52E-FB58-48A0-BAFE-52BBE6D6BF4B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7CAB0-0209-4355-8190-EEAE4DB4B831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58D73-D18C-4297-9536-6EADDE9F2CCA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A498C-6331-4FCB-97A9-91EE4D67088C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CDF8B2-E435-4C7F-BC8A-307EC0A74ED9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5BAB8-C0CB-4C0F-99A6-F8D6619DB675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15A58-97CE-4428-AAB1-BE8CAEBC4F77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AE3453-58AD-42B2-875B-B61D3DC17F28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69774C-E933-4AE8-9806-09F50AACD790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A3E523-11B8-460C-BE14-3382D3CC621D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095537-E4DF-4ACE-AD7E-27B0F4434399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520D7-AEF1-426A-A94E-CE2DF86551F4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890B913-50F2-4836-8DC7-A1699E16CE9F}" type="datetime1">
              <a:rPr lang="it-IT" noProof="0" smtClean="0"/>
              <a:t>19/07/22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‹n.›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descr="elemento decorativo"/>
          <p:cNvSpPr>
            <a:spLocks noGrp="1"/>
          </p:cNvSpPr>
          <p:nvPr>
            <p:ph type="title"/>
          </p:nvPr>
        </p:nvSpPr>
        <p:spPr>
          <a:xfrm>
            <a:off x="438586" y="418765"/>
            <a:ext cx="10131425" cy="480424"/>
          </a:xfrm>
        </p:spPr>
        <p:txBody>
          <a:bodyPr rtlCol="0">
            <a:noAutofit/>
          </a:bodyPr>
          <a:lstStyle/>
          <a:p>
            <a:pPr rtl="0"/>
            <a:r>
              <a:rPr lang="it-IT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Organigramma </a:t>
            </a:r>
            <a:br>
              <a:rPr lang="it-IT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COMUNITA’</a:t>
            </a:r>
            <a:br>
              <a:rPr lang="it-IT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SOLIDALI NEL MONDO ONLUS</a:t>
            </a:r>
            <a:endParaRPr lang="it-IT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0029A321-0399-4DB3-824C-DA4E14750813}"/>
              </a:ext>
            </a:extLst>
          </p:cNvPr>
          <p:cNvSpPr/>
          <p:nvPr/>
        </p:nvSpPr>
        <p:spPr>
          <a:xfrm>
            <a:off x="1103702" y="3026876"/>
            <a:ext cx="1383565" cy="67493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prstClr val="black"/>
                </a:solidFill>
              </a:rPr>
              <a:t>FUNDRAISING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prstClr val="black"/>
                </a:solidFill>
              </a:rPr>
              <a:t>COMUNICAZIONE</a:t>
            </a:r>
            <a:endParaRPr lang="it-IT" sz="900" dirty="0">
              <a:solidFill>
                <a:prstClr val="black"/>
              </a:solidFill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="" xmlns:a16="http://schemas.microsoft.com/office/drawing/2014/main" id="{C528EB85-15F8-42A3-98E3-2D8D1CD414EE}"/>
              </a:ext>
            </a:extLst>
          </p:cNvPr>
          <p:cNvSpPr/>
          <p:nvPr/>
        </p:nvSpPr>
        <p:spPr>
          <a:xfrm>
            <a:off x="1077429" y="4051495"/>
            <a:ext cx="1368000" cy="479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bliqueTopLeft"/>
            <a:lightRig rig="brightRoom" dir="t"/>
          </a:scene3d>
          <a:sp3d extrusionH="19050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0" rIns="72000" bIns="108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schemeClr val="bg1"/>
                </a:solidFill>
              </a:rPr>
              <a:t>AGENZIA </a:t>
            </a:r>
            <a:r>
              <a:rPr lang="it-IT" sz="900" dirty="0" smtClean="0">
                <a:solidFill>
                  <a:schemeClr val="bg1"/>
                </a:solidFill>
              </a:rPr>
              <a:t>COMUNICAZIONE</a:t>
            </a:r>
            <a:endParaRPr lang="it-IT" sz="900" dirty="0">
              <a:solidFill>
                <a:schemeClr val="bg1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="" xmlns:a16="http://schemas.microsoft.com/office/drawing/2014/main" id="{56964EBE-33D8-40BB-B16A-3066802FB416}"/>
              </a:ext>
            </a:extLst>
          </p:cNvPr>
          <p:cNvSpPr/>
          <p:nvPr/>
        </p:nvSpPr>
        <p:spPr>
          <a:xfrm>
            <a:off x="2828911" y="3064951"/>
            <a:ext cx="1447551" cy="67493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prstClr val="black"/>
                </a:solidFill>
              </a:rPr>
              <a:t>PROGETTAZIONE</a:t>
            </a:r>
            <a:endParaRPr lang="it-IT" sz="900" dirty="0" smtClean="0">
              <a:solidFill>
                <a:prstClr val="black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="" xmlns:a16="http://schemas.microsoft.com/office/drawing/2014/main" id="{889D3686-F316-4353-8E34-486E47731DEA}"/>
              </a:ext>
            </a:extLst>
          </p:cNvPr>
          <p:cNvSpPr/>
          <p:nvPr/>
        </p:nvSpPr>
        <p:spPr>
          <a:xfrm>
            <a:off x="4544128" y="3090124"/>
            <a:ext cx="1486816" cy="649762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schemeClr val="tx1"/>
                </a:solidFill>
              </a:rPr>
              <a:t>GESTIONE OPERATIVA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="" xmlns:a16="http://schemas.microsoft.com/office/drawing/2014/main" id="{7680BFC0-C377-43B7-B23F-4331CD268525}"/>
              </a:ext>
            </a:extLst>
          </p:cNvPr>
          <p:cNvSpPr/>
          <p:nvPr/>
        </p:nvSpPr>
        <p:spPr>
          <a:xfrm>
            <a:off x="6277474" y="3105886"/>
            <a:ext cx="1463283" cy="629496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schemeClr val="tx1"/>
                </a:solidFill>
              </a:rPr>
              <a:t>BILANCIO PIANIFICAZIONE CONTROLLO E AMMINISTRAZIONE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40" name="Rettangolo 39">
            <a:extLst>
              <a:ext uri="{FF2B5EF4-FFF2-40B4-BE49-F238E27FC236}">
                <a16:creationId xmlns="" xmlns:a16="http://schemas.microsoft.com/office/drawing/2014/main" id="{FDBD7287-E572-4289-A072-B39B574151C1}"/>
              </a:ext>
            </a:extLst>
          </p:cNvPr>
          <p:cNvSpPr/>
          <p:nvPr/>
        </p:nvSpPr>
        <p:spPr>
          <a:xfrm>
            <a:off x="8010825" y="3090124"/>
            <a:ext cx="1466118" cy="64976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schemeClr val="tx1"/>
                </a:solidFill>
              </a:rPr>
              <a:t>GESTIONE RISORSE UMANE</a:t>
            </a:r>
            <a:endParaRPr lang="it-IT" sz="900" dirty="0">
              <a:solidFill>
                <a:schemeClr val="tx1"/>
              </a:solidFill>
            </a:endParaRPr>
          </a:p>
        </p:txBody>
      </p:sp>
      <p:cxnSp>
        <p:nvCxnSpPr>
          <p:cNvPr id="3" name="Connettore diritto 2" descr="elemento decorativo">
            <a:extLst>
              <a:ext uri="{FF2B5EF4-FFF2-40B4-BE49-F238E27FC236}">
                <a16:creationId xmlns=""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761429" y="3732675"/>
            <a:ext cx="2169" cy="251993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 descr="elemento decorativo">
            <a:extLst>
              <a:ext uri="{FF2B5EF4-FFF2-40B4-BE49-F238E27FC236}">
                <a16:creationId xmlns=""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94" name="Ovale 93" descr="elemento decorativo">
            <a:extLst>
              <a:ext uri="{FF2B5EF4-FFF2-40B4-BE49-F238E27FC236}">
                <a16:creationId xmlns=""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058981" y="1162207"/>
            <a:ext cx="2160000" cy="509451"/>
          </a:xfrm>
          <a:prstGeom prst="rect">
            <a:avLst/>
          </a:prstGeom>
          <a:solidFill>
            <a:schemeClr val="bg1"/>
          </a:solidFill>
          <a:ln w="12700" cap="rnd" cmpd="sng" algn="ctr">
            <a:solidFill>
              <a:schemeClr val="bg1">
                <a:lumMod val="85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Presidente</a:t>
            </a:r>
            <a:endParaRPr lang="it-IT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5" name="Ovale 94">
            <a:extLst>
              <a:ext uri="{FF2B5EF4-FFF2-40B4-BE49-F238E27FC236}">
                <a16:creationId xmlns="" xmlns:a16="http://schemas.microsoft.com/office/drawing/2014/main" id="{F63E54AC-1CB7-43BF-B0A4-82DE6FEB16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053020" y="1786388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cxnSp>
        <p:nvCxnSpPr>
          <p:cNvPr id="96" name="Connettore: Gomito 6" descr="elemento decorativo">
            <a:extLst>
              <a:ext uri="{FF2B5EF4-FFF2-40B4-BE49-F238E27FC236}">
                <a16:creationId xmlns=""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826293" y="-51567"/>
            <a:ext cx="1042002" cy="4474010"/>
          </a:xfrm>
          <a:prstGeom prst="bentConnector2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8695350" y="2706439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 rot="10800000" flipV="1">
            <a:off x="7543161" y="1162208"/>
            <a:ext cx="1820868" cy="504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Comitato Esecutivo</a:t>
            </a:r>
            <a:endParaRPr lang="it-IT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Freccia bidirezionale orizzontale 5"/>
          <p:cNvSpPr/>
          <p:nvPr/>
        </p:nvSpPr>
        <p:spPr>
          <a:xfrm>
            <a:off x="7248655" y="1349143"/>
            <a:ext cx="264832" cy="110040"/>
          </a:xfrm>
          <a:prstGeom prst="left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Rettangolo 101">
            <a:extLst>
              <a:ext uri="{FF2B5EF4-FFF2-40B4-BE49-F238E27FC236}">
                <a16:creationId xmlns="" xmlns:a16="http://schemas.microsoft.com/office/drawing/2014/main" id="{FDBD7287-E572-4289-A072-B39B574151C1}"/>
              </a:ext>
            </a:extLst>
          </p:cNvPr>
          <p:cNvSpPr/>
          <p:nvPr/>
        </p:nvSpPr>
        <p:spPr>
          <a:xfrm>
            <a:off x="9890514" y="3096715"/>
            <a:ext cx="1466118" cy="65172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>
            <a:solidFill>
              <a:schemeClr val="bg1">
                <a:lumMod val="85000"/>
              </a:schemeClr>
            </a:solidFill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schemeClr val="tx1"/>
                </a:solidFill>
              </a:rPr>
              <a:t>SERVIZI GENERALI</a:t>
            </a:r>
            <a:endParaRPr lang="it-IT" sz="900" dirty="0">
              <a:solidFill>
                <a:schemeClr val="tx1"/>
              </a:solidFill>
            </a:endParaRPr>
          </a:p>
        </p:txBody>
      </p:sp>
      <p:cxnSp>
        <p:nvCxnSpPr>
          <p:cNvPr id="73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10584299" y="2706439"/>
            <a:ext cx="0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6916650" y="2701749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5326055" y="2712206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3573487" y="2680394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1789273" y="2680394"/>
            <a:ext cx="4318176" cy="213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3573487" y="2701749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9" descr="elemento decorativo">
            <a:extLst>
              <a:ext uri="{FF2B5EF4-FFF2-40B4-BE49-F238E27FC236}">
                <a16:creationId xmlns=""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 flipH="1">
            <a:off x="1784977" y="2679597"/>
            <a:ext cx="1" cy="33211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34_TF56610394" id="{C881BA42-E484-4768-86BC-C9CEC5B1BC4A}" vid="{1AA7D4F7-4B81-4C50-B791-56C0E23C7BF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9D47E-B95A-4B0E-A9AB-A63E4C038A2C}">
  <ds:schemaRefs>
    <ds:schemaRef ds:uri="http://www.w3.org/XML/1998/namespace"/>
    <ds:schemaRef ds:uri="http://schemas.microsoft.com/office/2006/documentManagement/types"/>
    <ds:schemaRef ds:uri="http://purl.org/dc/dcmitype/"/>
    <ds:schemaRef ds:uri="71af3243-3dd4-4a8d-8c0d-dd76da1f02a5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con codifica a colori</Template>
  <TotalTime>0</TotalTime>
  <Words>22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Cambria</vt:lpstr>
      <vt:lpstr>Arial</vt:lpstr>
      <vt:lpstr>Celestiale</vt:lpstr>
      <vt:lpstr>Organigramma  COMUNITA’ SOLIDALI NEL MONDO ONLUS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2022-04-11T15:11:21Z</dcterms:created>
  <dcterms:modified xsi:type="dcterms:W3CDTF">2022-07-19T15:13:21Z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